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22"/>
  </p:notesMasterIdLst>
  <p:sldIdLst>
    <p:sldId id="256" r:id="rId3"/>
    <p:sldId id="257" r:id="rId4"/>
    <p:sldId id="267" r:id="rId5"/>
    <p:sldId id="259" r:id="rId6"/>
    <p:sldId id="260" r:id="rId7"/>
    <p:sldId id="268" r:id="rId8"/>
    <p:sldId id="271" r:id="rId9"/>
    <p:sldId id="272" r:id="rId10"/>
    <p:sldId id="277" r:id="rId11"/>
    <p:sldId id="281" r:id="rId12"/>
    <p:sldId id="278" r:id="rId13"/>
    <p:sldId id="273" r:id="rId14"/>
    <p:sldId id="280" r:id="rId15"/>
    <p:sldId id="275" r:id="rId16"/>
    <p:sldId id="276" r:id="rId17"/>
    <p:sldId id="279" r:id="rId18"/>
    <p:sldId id="283" r:id="rId19"/>
    <p:sldId id="284" r:id="rId20"/>
    <p:sldId id="28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0D37F4-1D41-4DC8-BA81-7A988C5E1C3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89F542-A0E2-4AE8-89C6-831F3C55F5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057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89F542-A0E2-4AE8-89C6-831F3C55F5C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790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FF9D1F-5A0A-48AC-BD9E-7DD8C91F9D90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1C6BD-DD9C-4641-9E95-065AB0D7F06A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313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1F6D04-2E02-490F-866D-58C74A5EA3AE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C89482-13E0-49E8-AA2D-78B84C9BD767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130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FA5170-3D93-4F67-BC1D-3FEC2F4160E0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62B4EE-43FA-4C2E-8554-B191FFB0F9B7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891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FF9D1F-5A0A-48AC-BD9E-7DD8C91F9D90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A1C6BD-DD9C-4641-9E95-065AB0D7F0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F957F5-8A19-47AD-AEF5-815AD7BA5152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54DBB-48F0-4CB5-8E76-C3D1C020FF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2644AC-8AFD-4DDE-9B5E-CDF837FC3A47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D77380-B7F0-4D58-BCBE-BA05BCA704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A6EEA1-97EC-4200-853F-7FFABF0F4DE1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08CD4C-2819-49C5-BD7D-9C82B5B2D7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43A99A-0622-49F5-B468-0419763CDCAE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B0D00E-EDDD-4028-88D2-4198CFC762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79C3C3-5B6D-442A-ACCD-D5F40D7B5466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BCD29-9B96-43FD-84F3-3D48D412B8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6FE002-B27F-4417-89C4-C3BE529EECB3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741714-5AAA-415B-94F8-202E674591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746F29-8862-4A93-8581-44BC8108EDBF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083AC2-DF77-43FA-8549-8496DDAFA90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F957F5-8A19-47AD-AEF5-815AD7BA5152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54DBB-48F0-4CB5-8E76-C3D1C020FFA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954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B82A3F-5270-4FD5-A71C-68C9E1BE559A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F584B638-8555-4994-8967-0382AD59898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1F6D04-2E02-490F-866D-58C74A5EA3AE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C89482-13E0-49E8-AA2D-78B84C9BD7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FA5170-3D93-4F67-BC1D-3FEC2F4160E0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62B4EE-43FA-4C2E-8554-B191FFB0F9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E2644AC-8AFD-4DDE-9B5E-CDF837FC3A4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D77380-B7F0-4D58-BCBE-BA05BCA704D2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721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A6EEA1-97EC-4200-853F-7FFABF0F4DE1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08CD4C-2819-49C5-BD7D-9C82B5B2D7CF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77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43A99A-0622-49F5-B468-0419763CDCAE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B0D00E-EDDD-4028-88D2-4198CFC762F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452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79C3C3-5B6D-442A-ACCD-D5F40D7B5466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BCD29-9B96-43FD-84F3-3D48D412B84D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222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6FE002-B27F-4417-89C4-C3BE529EECB3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741714-5AAA-415B-94F8-202E67459128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177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746F29-8862-4A93-8581-44BC8108ED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083AC2-DF77-43FA-8549-8496DDAFA90C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155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B82A3F-5270-4FD5-A71C-68C9E1BE559A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84B638-8555-4994-8967-0382AD59898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8616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A901EB84-36EC-4329-8D0A-32CE16DD96BF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13.12.2012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98E4613B-DB41-4DA5-8763-545D4F5950E9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227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901EB84-36EC-4329-8D0A-32CE16DD96BF}" type="datetimeFigureOut">
              <a:rPr lang="ru-RU" smtClean="0"/>
              <a:pPr>
                <a:defRPr/>
              </a:pPr>
              <a:t>13.12.2012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8E4613B-DB41-4DA5-8763-545D4F5950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lidepharma.com/UploadFiles/Enzyme%20&amp;Food%20Addictive.jpg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photoshop-plugins.ru/uploads/posts/2010-09/1285243981_prew.jpg" TargetMode="Externa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ru.wikipedia.org/wiki/%D0%9A%D0%BE%D0%BB%D0%B1%D0%B0_%D0%9A%D0%BB%D0%B0%D0%B9%D0%B7%D0%B5%D0%BD%D0%B0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 descr="Картинка 3 из 12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848"/>
            <a:ext cx="9144000" cy="479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71500" y="285750"/>
            <a:ext cx="7456884" cy="2927226"/>
          </a:xfrm>
        </p:spPr>
        <p:txBody>
          <a:bodyPr>
            <a:normAutofit/>
          </a:bodyPr>
          <a:lstStyle/>
          <a:p>
            <a:pPr marL="182880" indent="0" algn="ctr" eaLnBrk="1" hangingPunct="1">
              <a:buNone/>
            </a:pPr>
            <a:r>
              <a:rPr lang="kk-KZ" b="1" dirty="0" smtClean="0">
                <a:ln w="635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Посуды  </a:t>
            </a:r>
            <a:r>
              <a:rPr lang="kk-KZ" b="1" dirty="0" smtClean="0">
                <a:ln w="635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70C0"/>
                </a:solidFill>
              </a:rPr>
              <a:t>специального назначения”</a:t>
            </a:r>
            <a:r>
              <a:rPr lang="kk-KZ" b="1" dirty="0" smtClean="0">
                <a:solidFill>
                  <a:srgbClr val="0070C0"/>
                </a:solidFill>
              </a:rPr>
              <a:t> </a:t>
            </a:r>
            <a:endParaRPr lang="ru-RU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49781"/>
            <a:ext cx="3359150" cy="335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250" y="116632"/>
            <a:ext cx="7220272" cy="40176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6"/>
                </a:solidFill>
              </a:rPr>
              <a:t>Аллонж.</a:t>
            </a:r>
          </a:p>
          <a:p>
            <a:r>
              <a:rPr lang="ru-RU" b="1" dirty="0">
                <a:solidFill>
                  <a:schemeClr val="accent6"/>
                </a:solidFill>
              </a:rPr>
              <a:t> </a:t>
            </a:r>
            <a:r>
              <a:rPr lang="ru-RU" dirty="0" smtClean="0">
                <a:solidFill>
                  <a:schemeClr val="accent6"/>
                </a:solidFill>
              </a:rPr>
              <a:t>Конструктивный </a:t>
            </a:r>
            <a:r>
              <a:rPr lang="ru-RU" dirty="0">
                <a:solidFill>
                  <a:schemeClr val="accent6"/>
                </a:solidFill>
              </a:rPr>
              <a:t>элемент химических приборов. Применяется в основном при перегонке для соединения холодильника с приёмником и при других работах</a:t>
            </a:r>
            <a:r>
              <a:rPr lang="ru-RU" dirty="0" smtClean="0">
                <a:solidFill>
                  <a:schemeClr val="accent6"/>
                </a:solidFill>
              </a:rPr>
              <a:t>.</a:t>
            </a:r>
          </a:p>
          <a:p>
            <a:r>
              <a:rPr lang="ru-RU" dirty="0">
                <a:solidFill>
                  <a:schemeClr val="accent6"/>
                </a:solidFill>
              </a:rPr>
              <a:t> </a:t>
            </a:r>
            <a:r>
              <a:rPr lang="ru-RU" dirty="0" smtClean="0">
                <a:solidFill>
                  <a:schemeClr val="accent6"/>
                </a:solidFill>
              </a:rPr>
              <a:t>В </a:t>
            </a:r>
            <a:r>
              <a:rPr lang="ru-RU" dirty="0">
                <a:solidFill>
                  <a:schemeClr val="accent6"/>
                </a:solidFill>
              </a:rPr>
              <a:t>конический притёртый шлиф — муфту </a:t>
            </a:r>
            <a:r>
              <a:rPr lang="ru-RU" dirty="0" smtClean="0">
                <a:solidFill>
                  <a:schemeClr val="accent6"/>
                </a:solidFill>
              </a:rPr>
              <a:t>аллонжа </a:t>
            </a:r>
            <a:r>
              <a:rPr lang="ru-RU" dirty="0">
                <a:solidFill>
                  <a:schemeClr val="accent6"/>
                </a:solidFill>
              </a:rPr>
              <a:t>входит внутренний притёртый шлиф — керн холодильника. Узкий конец </a:t>
            </a:r>
            <a:r>
              <a:rPr lang="ru-RU" dirty="0" smtClean="0">
                <a:solidFill>
                  <a:schemeClr val="accent6"/>
                </a:solidFill>
              </a:rPr>
              <a:t>аллонжа </a:t>
            </a:r>
            <a:r>
              <a:rPr lang="ru-RU" dirty="0">
                <a:solidFill>
                  <a:schemeClr val="accent6"/>
                </a:solidFill>
              </a:rPr>
              <a:t>опускают в приёмник</a:t>
            </a:r>
            <a:r>
              <a:rPr lang="ru-RU" dirty="0" smtClean="0">
                <a:solidFill>
                  <a:schemeClr val="accent6"/>
                </a:solidFill>
              </a:rPr>
              <a:t>.</a:t>
            </a:r>
          </a:p>
          <a:p>
            <a:r>
              <a:rPr lang="ru-RU" dirty="0">
                <a:solidFill>
                  <a:schemeClr val="accent6"/>
                </a:solidFill>
              </a:rPr>
              <a:t> </a:t>
            </a:r>
            <a:r>
              <a:rPr lang="ru-RU" dirty="0" smtClean="0">
                <a:solidFill>
                  <a:schemeClr val="accent6"/>
                </a:solidFill>
              </a:rPr>
              <a:t>Аллонж </a:t>
            </a:r>
            <a:r>
              <a:rPr lang="ru-RU" dirty="0">
                <a:solidFill>
                  <a:schemeClr val="accent6"/>
                </a:solidFill>
              </a:rPr>
              <a:t>применяется при работах по дистилляции, перегонке и других процессах в органическом синтезе.</a:t>
            </a:r>
          </a:p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6294"/>
            <a:ext cx="3359150" cy="328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208138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Дефлегматор</a:t>
            </a:r>
            <a:r>
              <a:rPr lang="ru-RU" dirty="0"/>
              <a:t>-предназначен для более эффективного разделения смесей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6987" y="2374081"/>
            <a:ext cx="4170025" cy="351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312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28604"/>
            <a:ext cx="8291264" cy="595272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Склянки с тубусом (бутыли Вульфа) предназначены для отбора и хранения раствора и газа.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Может использоваться как предохранительный сосуд перед водоструйным насосом.  Бутыль Вульфа под резиновую трубку или пробку с краном, бутыли с двумя тубусами, которые соединяются воронкой и конусами и проч.  Объем определяется в зависимости от модели лабораторной посудины. Выпускаются различного объема от 1000 мл до 20000 мл.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80928"/>
            <a:ext cx="3663950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Склянки </a:t>
            </a:r>
            <a:r>
              <a:rPr lang="ru-RU" sz="2400" dirty="0" smtClean="0"/>
              <a:t>Тищенко.</a:t>
            </a:r>
          </a:p>
          <a:p>
            <a:r>
              <a:rPr lang="ru-RU" sz="2400" dirty="0"/>
              <a:t>Служат для промывания и высуши» </a:t>
            </a:r>
            <a:r>
              <a:rPr lang="ru-RU" sz="2400" dirty="0" err="1"/>
              <a:t>вания</a:t>
            </a:r>
            <a:r>
              <a:rPr lang="ru-RU" sz="2400" dirty="0"/>
              <a:t> газов. Для этого в склянку наливают не более чем на промывную или высушивающую жидкость.</a:t>
            </a:r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4" name="Picture 5" descr="0079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212976"/>
            <a:ext cx="424815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6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381574"/>
            <a:ext cx="8229600" cy="484762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/>
              <a:t>Эксикатор  </a:t>
            </a:r>
            <a:r>
              <a:rPr lang="ru-RU" sz="2000" dirty="0" smtClean="0"/>
              <a:t>разработан для создания разряженной атмосферы. </a:t>
            </a:r>
          </a:p>
          <a:p>
            <a:pPr>
              <a:buNone/>
            </a:pPr>
            <a:r>
              <a:rPr lang="ru-RU" sz="2000" dirty="0" smtClean="0"/>
              <a:t>Представляет собой стеклянную емкость с краном и крышкой. </a:t>
            </a:r>
          </a:p>
          <a:p>
            <a:pPr>
              <a:buNone/>
            </a:pPr>
            <a:r>
              <a:rPr lang="ru-RU" sz="2000" dirty="0" smtClean="0"/>
              <a:t>Эксикатор предназначен для медленного высушивания под вакуумом и хранения гигроскопических веществ. </a:t>
            </a:r>
          </a:p>
          <a:p>
            <a:pPr>
              <a:buNone/>
            </a:pPr>
            <a:r>
              <a:rPr lang="ru-RU" sz="2000" dirty="0" smtClean="0"/>
              <a:t>В комплект входит керамическая вставка. </a:t>
            </a:r>
          </a:p>
          <a:p>
            <a:pPr>
              <a:buNone/>
            </a:pPr>
            <a:r>
              <a:rPr lang="ru-RU" sz="2000" dirty="0" smtClean="0"/>
              <a:t>Обычно диаметр эксикатора варьируется от 180 до 240 мм.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52936"/>
            <a:ext cx="3309937" cy="3713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260648"/>
            <a:ext cx="5915000" cy="64087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/>
              <a:t>Холодильники служат для конденсации паров кипящий жидкости в аппаратах  для перегонки. Холодильники предназначенные для собирания конденсата   называют прямыми или  нисходящими, а холодильники из которых конденсат возвращается  в процесс – обратными. </a:t>
            </a:r>
            <a:endParaRPr lang="ru-RU" sz="2800" dirty="0"/>
          </a:p>
        </p:txBody>
      </p:sp>
      <p:pic>
        <p:nvPicPr>
          <p:cNvPr id="27651" name="Picture 3" descr="холодильник спиральный с наружным охлаждение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140968"/>
            <a:ext cx="2857500" cy="325755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3929066"/>
            <a:ext cx="8229600" cy="219709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000" b="1" dirty="0" smtClean="0"/>
              <a:t>Холодильник шариковый (холодильник Аллена)</a:t>
            </a:r>
            <a:r>
              <a:rPr lang="ru-RU" sz="2000" dirty="0" smtClean="0"/>
              <a:t> предназначен для синтеза с использованием мешалки, а также удобен для введения в колбу различных веществ, производится из стекла марки ТС (термостойкое). Используется исключительно как обратный. Поскольку этот холодильник имеет шаровидные расширения, ток паров становится в нем турбулентным; охлаждающее действие такого холодильника значительно выше, чем у холодильника Либиха.</a:t>
            </a:r>
            <a:endParaRPr lang="ru-RU" sz="2000" dirty="0"/>
          </a:p>
        </p:txBody>
      </p:sp>
      <p:pic>
        <p:nvPicPr>
          <p:cNvPr id="25603" name="Picture 3" descr="холодильник шариков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642918"/>
            <a:ext cx="7215238" cy="30003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7391813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332656"/>
            <a:ext cx="7694240" cy="5182512"/>
          </a:xfrm>
        </p:spPr>
        <p:txBody>
          <a:bodyPr/>
          <a:lstStyle/>
          <a:p>
            <a:pPr algn="l"/>
            <a:r>
              <a:rPr lang="ru-RU" sz="2800" dirty="0"/>
              <a:t>Аппарат </a:t>
            </a:r>
            <a:r>
              <a:rPr lang="ru-RU" sz="2800" dirty="0" err="1"/>
              <a:t>Киппа</a:t>
            </a:r>
            <a:r>
              <a:rPr lang="ru-RU" sz="2800" dirty="0"/>
              <a:t> — универсальный прибор для получения газов (ППГ) действием растворов кислот и щелочей на твёрдые вещества.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06517"/>
            <a:ext cx="6400800" cy="1125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276872"/>
            <a:ext cx="475252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360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sz="2400" dirty="0" smtClean="0"/>
              <a:t>Предметное стекло - стеклянная </a:t>
            </a:r>
            <a:r>
              <a:rPr lang="ru-RU" sz="2400" dirty="0"/>
              <a:t>пластинка, на которой размещают исследуемый объект при микроскопии.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92896"/>
            <a:ext cx="5621337" cy="333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537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Спасибо за внимания!!!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10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Лабораторная посуда из стекла - это специальные и специализированные ёмкости различной формы, объема, и изготовляемые из разнообразных материалов, устойчивых в агрессивных средах. 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>
              <a:buFont typeface="Arial" charset="0"/>
              <a:buNone/>
            </a:pPr>
            <a:endParaRPr lang="ru-RU" b="1" dirty="0" smtClean="0"/>
          </a:p>
          <a:p>
            <a:pPr algn="ctr">
              <a:buFont typeface="Arial" charset="0"/>
              <a:buNone/>
            </a:pPr>
            <a:endParaRPr lang="ru-RU" b="1" dirty="0" smtClean="0"/>
          </a:p>
          <a:p>
            <a:pPr algn="ctr">
              <a:buFont typeface="Arial" charset="0"/>
              <a:buNone/>
            </a:pPr>
            <a:r>
              <a:rPr lang="ru-RU" b="1" dirty="0" smtClean="0"/>
              <a:t>Лабораторная посуда </a:t>
            </a:r>
          </a:p>
          <a:p>
            <a:pPr algn="ctr">
              <a:buFont typeface="Arial" charset="0"/>
              <a:buNone/>
            </a:pPr>
            <a:r>
              <a:rPr lang="ru-RU" b="1" dirty="0" smtClean="0"/>
              <a:t>Специального назначения</a:t>
            </a:r>
            <a:r>
              <a:rPr lang="ru-RU" b="1" dirty="0" smtClean="0"/>
              <a:t>: </a:t>
            </a:r>
          </a:p>
          <a:p>
            <a:pPr algn="ctr">
              <a:buFont typeface="Arial" charset="0"/>
              <a:buNone/>
            </a:pPr>
            <a:r>
              <a:rPr lang="ru-RU" b="1" dirty="0" smtClean="0"/>
              <a:t>для проведения аналитических исследований, хранения химических веществ и реактивов, для подготовки и проведения различных химических и биологических анализов, органического и неорганического синтеза.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3857625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Химическая лабораторная посуда изготавливают из различных природных и искусственных материалов: стекла, фарфора, корунда, шамота, кварца, металла, пластмасс и др. Наиболее распространен в лабораториях посуда общего назначения, который изготавливают из стекла. Благодаря термической устойчивости стекло является подходящим материалом для изготовления химической посуды. В тех случаях, когда его химической или термической стойкости недостаточно, применяют посуда из других материалов.</a:t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latin typeface="Arial" pitchFamily="34" charset="0"/>
                <a:cs typeface="Arial" pitchFamily="34" charset="0"/>
              </a:rPr>
            </a:b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2" descr="Картинка 8 из 12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57625"/>
            <a:ext cx="91440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/>
              <a:t>Мерная посуда предназначена для измерения объема жидкости.</a:t>
            </a:r>
            <a:br>
              <a:rPr lang="ru-RU" b="1" dirty="0" smtClean="0"/>
            </a:br>
            <a:r>
              <a:rPr lang="ru-RU" b="1" dirty="0" smtClean="0"/>
              <a:t>К мерной посуды относят бюретки, мерные колбы, пипетки, измерительные цилиндры, мензурки и градуированные пробирки.</a:t>
            </a:r>
            <a:br>
              <a:rPr lang="ru-RU" b="1" dirty="0" smtClean="0"/>
            </a:br>
            <a:r>
              <a:rPr lang="ru-RU" b="1" dirty="0" smtClean="0"/>
              <a:t>Так же очень большое распространение получила лабораторная посуда из пластика, так как пластик очень удобен и практичен, но при этом объем производства такой посуды значительно ниже, чем стеклянной.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Лабораторная посуда из фарфора имеет большую термостойкость (до 1300 ОС) и механическую прочность, чем стеклянная. Тонкостенная фарфоровая посуда выдерживает резкие перепады температур, в ней можно проводить </a:t>
            </a:r>
            <a:r>
              <a:rPr lang="ru-RU" b="1" dirty="0" err="1" smtClean="0"/>
              <a:t>припекание</a:t>
            </a:r>
            <a:r>
              <a:rPr lang="ru-RU" b="1" dirty="0" smtClean="0"/>
              <a:t> веществ на газовой горелке, в муфельной печи, выпаривание на песчаной бане. Промышленность выпускает фарфоровые стаканы, выпарительные чашки, кружки, ступки, </a:t>
            </a:r>
            <a:r>
              <a:rPr lang="ru-RU" b="1" dirty="0" err="1" smtClean="0"/>
              <a:t>тигели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sz="12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429132"/>
            <a:ext cx="8229600" cy="1697031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dirty="0" smtClean="0"/>
              <a:t>Биологическая чашка Петри способна выдерживать воздействие многих химических и термических режимов стерилизации. Она изготавливается из специального стекла марки НС  (нейтральное) согласно </a:t>
            </a:r>
            <a:r>
              <a:rPr lang="ru-RU" sz="2400" dirty="0" err="1" smtClean="0"/>
              <a:t>ГОСТу</a:t>
            </a:r>
            <a:r>
              <a:rPr lang="ru-RU" sz="2400" dirty="0" smtClean="0"/>
              <a:t> 25336-82.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чашка Петр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18652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чашка Петр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0"/>
            <a:ext cx="4214810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72000"/>
          </a:xfrm>
        </p:spPr>
        <p:txBody>
          <a:bodyPr/>
          <a:lstStyle/>
          <a:p>
            <a:r>
              <a:rPr lang="ru-RU" b="1" dirty="0">
                <a:hlinkClick r:id="rId2" tooltip="Колба Клайзена"/>
              </a:rPr>
              <a:t>Колба </a:t>
            </a:r>
            <a:r>
              <a:rPr lang="ru-RU" b="1" dirty="0" err="1">
                <a:hlinkClick r:id="rId2" tooltip="Колба Клайзена"/>
              </a:rPr>
              <a:t>Клайзена</a:t>
            </a:r>
            <a:r>
              <a:rPr lang="ru-RU" dirty="0"/>
              <a:t> — предназначена для перегонки под обычным давлением или вакуумной перегонки. Представляет собой круглодонную колбу, от горла которой отходит второе горло, имеющее отводную трубку.</a:t>
            </a:r>
          </a:p>
          <a:p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5" y="3356992"/>
            <a:ext cx="473804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22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106</TotalTime>
  <Words>430</Words>
  <Application>Microsoft Office PowerPoint</Application>
  <PresentationFormat>Экран (4:3)</PresentationFormat>
  <Paragraphs>35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1_Воздушный поток</vt:lpstr>
      <vt:lpstr>Поток</vt:lpstr>
      <vt:lpstr>Посуды  специального назначения”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Дефлегматор-предназначен для более эффективного разделения смесей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Аппарат Киппа — универсальный прибор для получения газов (ППГ) действием растворов кислот и щелочей на твёрдые вещества.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посуда специального назначения</dc:title>
  <dc:creator>Гулжан</dc:creator>
  <cp:lastModifiedBy>Windows 7</cp:lastModifiedBy>
  <cp:revision>16</cp:revision>
  <dcterms:created xsi:type="dcterms:W3CDTF">2011-10-22T03:19:24Z</dcterms:created>
  <dcterms:modified xsi:type="dcterms:W3CDTF">2012-12-13T04:09:44Z</dcterms:modified>
</cp:coreProperties>
</file>